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4" r:id="rId9"/>
    <p:sldId id="262" r:id="rId10"/>
    <p:sldId id="265" r:id="rId11"/>
    <p:sldId id="266" r:id="rId12"/>
    <p:sldId id="267" r:id="rId13"/>
    <p:sldId id="268" r:id="rId14"/>
    <p:sldId id="269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0018" autoAdjust="0"/>
  </p:normalViewPr>
  <p:slideViewPr>
    <p:cSldViewPr snapToGrid="0">
      <p:cViewPr varScale="1">
        <p:scale>
          <a:sx n="65" d="100"/>
          <a:sy n="65" d="100"/>
        </p:scale>
        <p:origin x="153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9.tif>
</file>

<file path=ppt/media/image2.png>
</file>

<file path=ppt/media/image3.jpg>
</file>

<file path=ppt/media/image4.png>
</file>

<file path=ppt/media/image5.png>
</file>

<file path=ppt/media/image6.jpe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9AF7D5-B879-451E-ADDE-9DF39A3C74D0}" type="datetimeFigureOut">
              <a:rPr lang="zh-CN" altLang="en-US" smtClean="0"/>
              <a:t>2019/3/16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466B50-492B-4B11-B3DA-8C287B7529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61778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466B50-492B-4B11-B3DA-8C287B7529F7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86756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36346" y="1788454"/>
            <a:ext cx="6270922" cy="2098226"/>
          </a:xfrm>
        </p:spPr>
        <p:txBody>
          <a:bodyPr anchor="b">
            <a:noAutofit/>
          </a:bodyPr>
          <a:lstStyle>
            <a:lvl1pPr algn="ctr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09930" y="3956280"/>
            <a:ext cx="5123755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4644" y="6453386"/>
            <a:ext cx="1205958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FBCED4B-9E66-459D-981F-24E8AD1A68BA}" type="datetimeFigureOut">
              <a:rPr lang="zh-CN" altLang="en-US" smtClean="0"/>
              <a:t>2019/3/16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8041" y="6453386"/>
            <a:ext cx="5267533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3012" y="6453386"/>
            <a:ext cx="1197219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008F3C24-A89B-4DEA-88E9-E944CCCDADB7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8" name="Group 7"/>
          <p:cNvGrpSpPr/>
          <p:nvPr/>
        </p:nvGrpSpPr>
        <p:grpSpPr>
          <a:xfrm>
            <a:off x="564643" y="744469"/>
            <a:ext cx="8005589" cy="5349671"/>
            <a:chOff x="564643" y="744469"/>
            <a:chExt cx="8005589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6113972" y="1685652"/>
              <a:ext cx="2456260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357"/>
                  </a:lnTo>
                  <a:lnTo>
                    <a:pt x="8761" y="935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564643" y="744469"/>
              <a:ext cx="2456505" cy="4408488"/>
            </a:xfrm>
            <a:custGeom>
              <a:avLst/>
              <a:gdLst/>
              <a:ahLst/>
              <a:cxnLst/>
              <a:rect l="l" t="t" r="r" b="b"/>
              <a:pathLst>
                <a:path w="10001" h="10000">
                  <a:moveTo>
                    <a:pt x="8762" y="0"/>
                  </a:moveTo>
                  <a:lnTo>
                    <a:pt x="10001" y="0"/>
                  </a:lnTo>
                  <a:lnTo>
                    <a:pt x="10001" y="10000"/>
                  </a:lnTo>
                  <a:lnTo>
                    <a:pt x="1" y="10000"/>
                  </a:lnTo>
                  <a:cubicBezTo>
                    <a:pt x="-2" y="9766"/>
                    <a:pt x="4" y="9586"/>
                    <a:pt x="1" y="9352"/>
                  </a:cubicBezTo>
                  <a:lnTo>
                    <a:pt x="8762" y="9346"/>
                  </a:lnTo>
                  <a:lnTo>
                    <a:pt x="8762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948580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8700" y="2295526"/>
            <a:ext cx="7200900" cy="357187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CED4B-9E66-459D-981F-24E8AD1A68BA}" type="datetimeFigureOut">
              <a:rPr lang="zh-CN" altLang="en-US" smtClean="0"/>
              <a:t>2019/3/16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F3C24-A89B-4DEA-88E9-E944CCCDAD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0190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80797" y="624156"/>
            <a:ext cx="1490950" cy="524324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8700" y="624156"/>
            <a:ext cx="5724525" cy="5243244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CED4B-9E66-459D-981F-24E8AD1A68BA}" type="datetimeFigureOut">
              <a:rPr lang="zh-CN" altLang="en-US" smtClean="0"/>
              <a:t>2019/3/16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F3C24-A89B-4DEA-88E9-E944CCCDAD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52010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CED4B-9E66-459D-981F-24E8AD1A68BA}" type="datetimeFigureOut">
              <a:rPr lang="zh-CN" altLang="en-US" smtClean="0"/>
              <a:t>2019/3/16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F3C24-A89B-4DEA-88E9-E944CCCDAD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84637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3769" y="1301361"/>
            <a:ext cx="7209728" cy="2852737"/>
          </a:xfrm>
        </p:spPr>
        <p:txBody>
          <a:bodyPr anchor="b">
            <a:normAutofit/>
          </a:bodyPr>
          <a:lstStyle>
            <a:lvl1pPr algn="r">
              <a:defRPr sz="6000" cap="all" baseline="0"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3769" y="4216328"/>
            <a:ext cx="7209728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tx2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4181" y="6453386"/>
            <a:ext cx="1216807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FBCED4B-9E66-459D-981F-24E8AD1A68BA}" type="datetimeFigureOut">
              <a:rPr lang="zh-CN" altLang="en-US" smtClean="0"/>
              <a:t>2019/3/16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38234" y="6453386"/>
            <a:ext cx="5267533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73012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08F3C24-A89B-4DEA-88E9-E944CCCDADB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Freeform 6"/>
          <p:cNvSpPr/>
          <p:nvPr/>
        </p:nvSpPr>
        <p:spPr bwMode="auto">
          <a:xfrm>
            <a:off x="6113972" y="1685652"/>
            <a:ext cx="2456260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8" name="Freeform 7" title="Crop Mark"/>
          <p:cNvSpPr/>
          <p:nvPr/>
        </p:nvSpPr>
        <p:spPr bwMode="auto">
          <a:xfrm>
            <a:off x="6113972" y="1685652"/>
            <a:ext cx="2456260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0012576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8700" y="2286000"/>
            <a:ext cx="3335840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94052" y="2286000"/>
            <a:ext cx="3335840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CED4B-9E66-459D-981F-24E8AD1A68BA}" type="datetimeFigureOut">
              <a:rPr lang="zh-CN" altLang="en-US" smtClean="0"/>
              <a:t>2019/3/16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F3C24-A89B-4DEA-88E9-E944CCCDAD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8973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2340230"/>
            <a:ext cx="3335840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40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8700" y="3305208"/>
            <a:ext cx="3335839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93760" y="2349754"/>
            <a:ext cx="3335840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2400" b="0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93760" y="3305208"/>
            <a:ext cx="3335840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CED4B-9E66-459D-981F-24E8AD1A68BA}" type="datetimeFigureOut">
              <a:rPr lang="zh-CN" altLang="en-US" smtClean="0"/>
              <a:t>2019/3/16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F3C24-A89B-4DEA-88E9-E944CCCDAD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2678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CED4B-9E66-459D-981F-24E8AD1A68BA}" type="datetimeFigureOut">
              <a:rPr lang="zh-CN" altLang="en-US" smtClean="0"/>
              <a:t>2019/3/16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F3C24-A89B-4DEA-88E9-E944CCCDAD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61303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CED4B-9E66-459D-981F-24E8AD1A68BA}" type="datetimeFigureOut">
              <a:rPr lang="zh-CN" altLang="en-US" smtClean="0"/>
              <a:t>2019/3/16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F3C24-A89B-4DEA-88E9-E944CCCDADB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49410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397764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685800"/>
            <a:ext cx="289179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400" baseline="0"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92015" y="685801"/>
            <a:ext cx="3909060" cy="5175250"/>
          </a:xfrm>
        </p:spPr>
        <p:txBody>
          <a:bodyPr/>
          <a:lstStyle>
            <a:lvl1pPr>
              <a:defRPr sz="1500"/>
            </a:lvl1pPr>
            <a:lvl2pPr>
              <a:defRPr sz="1500"/>
            </a:lvl2pPr>
            <a:lvl3pPr>
              <a:defRPr sz="1350"/>
            </a:lvl3pPr>
            <a:lvl4pPr>
              <a:defRPr sz="135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2925" y="2856344"/>
            <a:ext cx="2891790" cy="3011056"/>
          </a:xfrm>
        </p:spPr>
        <p:txBody>
          <a:bodyPr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925" y="6453386"/>
            <a:ext cx="90342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FBCED4B-9E66-459D-981F-24E8AD1A68BA}" type="datetimeFigureOut">
              <a:rPr lang="zh-CN" altLang="en-US" smtClean="0"/>
              <a:t>2019/3/16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54459" y="6453386"/>
            <a:ext cx="1780256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12355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08F3C24-A89B-4DEA-88E9-E944CCCDADB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Rectangle 8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 title="Divider Bar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926796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397764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2925" y="685800"/>
            <a:ext cx="289179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400" baseline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149090" y="1"/>
            <a:ext cx="4994910" cy="6857999"/>
          </a:xfrm>
        </p:spPr>
        <p:txBody>
          <a:bodyPr anchor="t"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1500"/>
            </a:lvl2pPr>
            <a:lvl3pPr marL="685800" indent="0">
              <a:buNone/>
              <a:defRPr sz="15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2925" y="2855968"/>
            <a:ext cx="2891790" cy="3011432"/>
          </a:xfrm>
        </p:spPr>
        <p:txBody>
          <a:bodyPr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42925" y="6453386"/>
            <a:ext cx="90342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FBCED4B-9E66-459D-981F-24E8AD1A68BA}" type="datetimeFigureOut">
              <a:rPr lang="zh-CN" altLang="en-US" smtClean="0"/>
              <a:t>2019/3/16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654459" y="6453386"/>
            <a:ext cx="1780256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412355" y="6453386"/>
            <a:ext cx="119721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08F3C24-A89B-4DEA-88E9-E944CCCDADB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Rectangle 8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 title="Divider Bar"/>
          <p:cNvSpPr/>
          <p:nvPr/>
        </p:nvSpPr>
        <p:spPr>
          <a:xfrm>
            <a:off x="3977640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35647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8700" y="685800"/>
            <a:ext cx="72009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8700" y="2286000"/>
            <a:ext cx="72009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42987" y="6453386"/>
            <a:ext cx="903429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aseline="0">
                <a:solidFill>
                  <a:schemeClr val="tx2"/>
                </a:solidFill>
              </a:defRPr>
            </a:lvl1pPr>
          </a:lstStyle>
          <a:p>
            <a:fld id="{8FBCED4B-9E66-459D-981F-24E8AD1A68BA}" type="datetimeFigureOut">
              <a:rPr lang="zh-CN" altLang="en-US" smtClean="0"/>
              <a:t>2019/3/16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70173" y="6453386"/>
            <a:ext cx="4710623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aseline="0"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4552" y="6453386"/>
            <a:ext cx="1197219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aseline="0">
                <a:solidFill>
                  <a:schemeClr val="tx2"/>
                </a:solidFill>
              </a:defRPr>
            </a:lvl1pPr>
          </a:lstStyle>
          <a:p>
            <a:fld id="{008F3C24-A89B-4DEA-88E9-E944CCCDADB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Rectangle 8"/>
          <p:cNvSpPr/>
          <p:nvPr/>
        </p:nvSpPr>
        <p:spPr>
          <a:xfrm>
            <a:off x="358571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 title="Side bar"/>
          <p:cNvSpPr/>
          <p:nvPr/>
        </p:nvSpPr>
        <p:spPr>
          <a:xfrm>
            <a:off x="358571" y="376"/>
            <a:ext cx="17145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742574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6858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6858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6912">
          <p15:clr>
            <a:srgbClr val="F26B43"/>
          </p15:clr>
        </p15:guide>
        <p15:guide id="2" pos="936">
          <p15:clr>
            <a:srgbClr val="F26B43"/>
          </p15:clr>
        </p15:guide>
        <p15:guide id="3" pos="864">
          <p15:clr>
            <a:srgbClr val="F26B43"/>
          </p15:clr>
        </p15:guide>
        <p15:guide id="0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696">
          <p15:clr>
            <a:srgbClr val="F26B43"/>
          </p15:clr>
        </p15:guide>
        <p15:guide id="6" orient="horz" pos="432">
          <p15:clr>
            <a:srgbClr val="F26B43"/>
          </p15:clr>
        </p15:guide>
        <p15:guide id="7" orient="horz" pos="1512">
          <p15:clr>
            <a:srgbClr val="F26B43"/>
          </p15:clr>
        </p15:guide>
        <p15:guide id="8" pos="5184">
          <p15:clr>
            <a:srgbClr val="F26B43"/>
          </p15:clr>
        </p15:guide>
        <p15:guide id="9" pos="702">
          <p15:clr>
            <a:srgbClr val="F26B43"/>
          </p15:clr>
        </p15:guide>
        <p15:guide id="10" pos="64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ghrsst-pp.metoffice.com/data/OSTIA/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eg"/><Relationship Id="rId5" Type="http://schemas.openxmlformats.org/officeDocument/2006/relationships/image" Target="../media/image9.jpg"/><Relationship Id="rId4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0ECE24-A137-499D-A1DE-73CC92FDCB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常用海洋数据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587EBD9-50FC-4D69-83AB-E1B3A757B4C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zh-CN" sz="3200" dirty="0"/>
              <a:t>WPQ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9712233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4031AD89-32E5-4787-B4EA-7981550673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700" y="629072"/>
            <a:ext cx="5429250" cy="70485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5CB5A30-C7F5-4FFE-9EFE-84815DEC3AA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5639"/>
          <a:stretch/>
        </p:blipFill>
        <p:spPr>
          <a:xfrm>
            <a:off x="1028700" y="1332962"/>
            <a:ext cx="6362700" cy="14859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076AC379-73F7-44CB-A693-CF819B4A83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8700" y="2831229"/>
            <a:ext cx="6419850" cy="1381125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33D53676-4EBE-4F12-9870-6FD48516DB12}"/>
              </a:ext>
            </a:extLst>
          </p:cNvPr>
          <p:cNvSpPr txBox="1"/>
          <p:nvPr/>
        </p:nvSpPr>
        <p:spPr>
          <a:xfrm>
            <a:off x="7572375" y="2875460"/>
            <a:ext cx="15547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最新版本</a:t>
            </a:r>
            <a:r>
              <a:rPr lang="en-US" altLang="zh-CN" dirty="0"/>
              <a:t>4.2.1</a:t>
            </a:r>
            <a:endParaRPr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E228F5F0-708B-47F7-B1AC-1D7962A7BE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8700" y="4224721"/>
            <a:ext cx="6543675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32238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295747-6CE8-4403-B724-A152DF6FF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卫星数据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1616DDC-53B2-49E3-8C78-AABB603854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541" y="1590368"/>
            <a:ext cx="7633059" cy="2600702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DBFC1583-9AB5-4EBB-BA1B-7552A1DD7A49}"/>
              </a:ext>
            </a:extLst>
          </p:cNvPr>
          <p:cNvSpPr/>
          <p:nvPr/>
        </p:nvSpPr>
        <p:spPr>
          <a:xfrm>
            <a:off x="514350" y="4424691"/>
            <a:ext cx="862965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srgbClr val="000000"/>
                </a:solidFill>
                <a:latin typeface="Adobe Song Std"/>
              </a:rPr>
              <a:t>OSTIA SST : </a:t>
            </a:r>
            <a:r>
              <a:rPr lang="en-US" altLang="zh-CN" sz="2800" dirty="0">
                <a:solidFill>
                  <a:srgbClr val="000000"/>
                </a:solidFill>
                <a:latin typeface="Adobe Song Std"/>
                <a:hlinkClick r:id="rId3"/>
              </a:rPr>
              <a:t>http://ghrsst-pp.metoffice.com/data/OSTIA/</a:t>
            </a:r>
            <a:endParaRPr lang="en-US" altLang="zh-CN" sz="2800" dirty="0">
              <a:solidFill>
                <a:srgbClr val="000000"/>
              </a:solidFill>
              <a:latin typeface="Adobe Song Std"/>
            </a:endParaRPr>
          </a:p>
          <a:p>
            <a:r>
              <a:rPr lang="en-US" altLang="zh-CN" sz="2800" dirty="0">
                <a:solidFill>
                  <a:srgbClr val="000000"/>
                </a:solidFill>
                <a:latin typeface="Adobe Song Std"/>
              </a:rPr>
              <a:t>                     </a:t>
            </a:r>
            <a:endParaRPr lang="zh-CN" altLang="en-US" sz="28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226171E-7CE3-41CA-AFAA-430081AD958C}"/>
              </a:ext>
            </a:extLst>
          </p:cNvPr>
          <p:cNvSpPr txBox="1"/>
          <p:nvPr/>
        </p:nvSpPr>
        <p:spPr>
          <a:xfrm>
            <a:off x="726741" y="5095638"/>
            <a:ext cx="349129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GHRSST </a:t>
            </a:r>
            <a:r>
              <a:rPr lang="zh-CN" altLang="en-US" sz="2800" dirty="0"/>
              <a:t>： </a:t>
            </a:r>
            <a:r>
              <a:rPr lang="en-US" altLang="zh-CN" sz="2800" dirty="0"/>
              <a:t>1km</a:t>
            </a:r>
          </a:p>
          <a:p>
            <a:r>
              <a:rPr lang="en-US" altLang="zh-CN" sz="2800" dirty="0"/>
              <a:t>OTSIA SST </a:t>
            </a:r>
            <a:r>
              <a:rPr lang="zh-CN" altLang="en-US" sz="2800" dirty="0"/>
              <a:t>：</a:t>
            </a:r>
            <a:r>
              <a:rPr lang="en-US" altLang="zh-CN" sz="2800" dirty="0"/>
              <a:t>5km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401418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1FD919C-8A1C-4380-9ED8-BD7047F68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卫星观测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5A162722-DAB6-4742-87CB-67F59300A0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5072" y="1233085"/>
            <a:ext cx="7200900" cy="1800225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32115C3A-6B94-4B10-9E13-5ABF2768A268}"/>
              </a:ext>
            </a:extLst>
          </p:cNvPr>
          <p:cNvSpPr txBox="1"/>
          <p:nvPr/>
        </p:nvSpPr>
        <p:spPr>
          <a:xfrm>
            <a:off x="765072" y="3524777"/>
            <a:ext cx="470842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新版西太平洋海洋数据共享服务系统：</a:t>
            </a:r>
            <a:endParaRPr lang="en-US" altLang="zh-CN" sz="2800" dirty="0"/>
          </a:p>
          <a:p>
            <a:r>
              <a:rPr lang="en-US" altLang="zh-CN" sz="2800" dirty="0"/>
              <a:t>http://www.odinwestpac.org/</a:t>
            </a:r>
            <a:endParaRPr lang="zh-CN" altLang="en-US" sz="28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7104003-9B12-4EE3-A5A4-09E955B666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7875" y="2971434"/>
            <a:ext cx="3286125" cy="3876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6551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AA3DD2-63CC-49D6-BF53-1CB5508A7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Additional data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32C6D1C-E3A0-443B-B1E3-AE2286A551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977" y="1638300"/>
            <a:ext cx="7200900" cy="3581400"/>
          </a:xfrm>
        </p:spPr>
        <p:txBody>
          <a:bodyPr/>
          <a:lstStyle/>
          <a:p>
            <a:r>
              <a:rPr lang="en-US" altLang="zh-CN" dirty="0"/>
              <a:t>HF data</a:t>
            </a:r>
            <a:r>
              <a:rPr lang="zh-CN" altLang="en-US" dirty="0"/>
              <a:t>（</a:t>
            </a:r>
            <a:r>
              <a:rPr lang="en-US" altLang="zh-CN" dirty="0"/>
              <a:t>BOHE</a:t>
            </a:r>
            <a:r>
              <a:rPr lang="zh-CN" altLang="en-US" dirty="0"/>
              <a:t>观测站）</a:t>
            </a:r>
            <a:endParaRPr lang="en-US" altLang="zh-CN" dirty="0"/>
          </a:p>
          <a:p>
            <a:r>
              <a:rPr lang="en-US" altLang="zh-CN" dirty="0"/>
              <a:t>OSCAR:</a:t>
            </a:r>
            <a:r>
              <a:rPr lang="zh-CN" altLang="en-US" dirty="0"/>
              <a:t> </a:t>
            </a:r>
            <a:r>
              <a:rPr lang="en-US" altLang="zh-CN" dirty="0"/>
              <a:t>1993~2012</a:t>
            </a:r>
          </a:p>
          <a:p>
            <a:r>
              <a:rPr lang="en-US" altLang="zh-CN" dirty="0"/>
              <a:t>USGODAE( Ship SST)</a:t>
            </a:r>
          </a:p>
          <a:p>
            <a:r>
              <a:rPr lang="zh-CN" altLang="en-US" dirty="0"/>
              <a:t>海大数据</a:t>
            </a:r>
            <a:endParaRPr lang="en-US" altLang="zh-CN" dirty="0"/>
          </a:p>
          <a:p>
            <a:r>
              <a:rPr lang="zh-CN" altLang="en-US" dirty="0"/>
              <a:t>南海海洋研究所：科学数据库</a:t>
            </a:r>
            <a:r>
              <a:rPr lang="en-US" altLang="zh-CN" dirty="0"/>
              <a:t>http://www.scsio.csdb.cn/</a:t>
            </a:r>
          </a:p>
          <a:p>
            <a:r>
              <a:rPr lang="zh-CN" altLang="en-US" dirty="0"/>
              <a:t>国家地球系统数据共享平台：</a:t>
            </a:r>
            <a:r>
              <a:rPr lang="en-US" altLang="zh-CN" dirty="0"/>
              <a:t>http://ocean.geodata.cn/</a:t>
            </a:r>
          </a:p>
          <a:p>
            <a:pPr marL="0" indent="0">
              <a:buNone/>
            </a:pP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862FB3E-0B51-449C-8BD3-0111314BB320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9365" y="944818"/>
            <a:ext cx="3005935" cy="2453763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02A5F246-9A33-469D-974A-8D3B5B3EA986}"/>
              </a:ext>
            </a:extLst>
          </p:cNvPr>
          <p:cNvSpPr/>
          <p:nvPr/>
        </p:nvSpPr>
        <p:spPr>
          <a:xfrm>
            <a:off x="777977" y="4989852"/>
            <a:ext cx="733732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李晓婷</a:t>
            </a:r>
            <a:r>
              <a:rPr lang="en-US" altLang="zh-CN" dirty="0"/>
              <a:t>. </a:t>
            </a:r>
            <a:r>
              <a:rPr lang="zh-CN" altLang="en-US" dirty="0"/>
              <a:t>常用海洋数据资料简介</a:t>
            </a:r>
            <a:r>
              <a:rPr lang="en-US" altLang="zh-CN" dirty="0"/>
              <a:t>[J]. </a:t>
            </a:r>
            <a:r>
              <a:rPr lang="zh-CN" altLang="en-US" dirty="0"/>
              <a:t>海洋预报</a:t>
            </a:r>
            <a:r>
              <a:rPr lang="en-US" altLang="zh-CN" dirty="0"/>
              <a:t>, 2010, 27(5):81-89.</a:t>
            </a:r>
          </a:p>
          <a:p>
            <a:r>
              <a:rPr lang="zh-CN" altLang="en-US" dirty="0"/>
              <a:t>侯京明</a:t>
            </a:r>
            <a:r>
              <a:rPr lang="en-US" altLang="zh-CN" dirty="0"/>
              <a:t>, </a:t>
            </a:r>
            <a:r>
              <a:rPr lang="zh-CN" altLang="en-US" dirty="0"/>
              <a:t>高义</a:t>
            </a:r>
            <a:r>
              <a:rPr lang="en-US" altLang="zh-CN" dirty="0"/>
              <a:t>, </a:t>
            </a:r>
            <a:r>
              <a:rPr lang="zh-CN" altLang="en-US" dirty="0"/>
              <a:t>李涛</a:t>
            </a:r>
            <a:r>
              <a:rPr lang="en-US" altLang="zh-CN" dirty="0"/>
              <a:t>. </a:t>
            </a:r>
            <a:r>
              <a:rPr lang="zh-CN" altLang="en-US" dirty="0"/>
              <a:t>海洋数值模型常用地形数据概述</a:t>
            </a:r>
            <a:r>
              <a:rPr lang="en-US" altLang="zh-CN" dirty="0"/>
              <a:t>[J]. </a:t>
            </a:r>
            <a:r>
              <a:rPr lang="zh-CN" altLang="en-US" dirty="0"/>
              <a:t>海洋预报</a:t>
            </a:r>
            <a:r>
              <a:rPr lang="en-US" altLang="zh-CN" dirty="0"/>
              <a:t>, 2012, 29(6):44-49.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39624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32507E-2F99-4EF7-A1FD-E20730DAB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9" name="内容占位符 8">
            <a:extLst>
              <a:ext uri="{FF2B5EF4-FFF2-40B4-BE49-F238E27FC236}">
                <a16:creationId xmlns:a16="http://schemas.microsoft.com/office/drawing/2014/main" id="{47F04D3E-4294-4BEE-95D8-665F900E40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5555" y="14673"/>
            <a:ext cx="5755400" cy="6843327"/>
          </a:xfrm>
        </p:spPr>
      </p:pic>
    </p:spTree>
    <p:extLst>
      <p:ext uri="{BB962C8B-B14F-4D97-AF65-F5344CB8AC3E}">
        <p14:creationId xmlns:p14="http://schemas.microsoft.com/office/powerpoint/2010/main" val="38547303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92E053-8702-443C-84CC-AD76BB4D1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数据分类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5BB9AF0-C136-473D-86AD-6AA5BD6B9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/>
              <a:t>模式数据</a:t>
            </a:r>
            <a:endParaRPr lang="en-US" altLang="zh-CN" sz="3200" dirty="0"/>
          </a:p>
          <a:p>
            <a:r>
              <a:rPr lang="zh-CN" altLang="en-US" sz="3200" dirty="0"/>
              <a:t>观测数据</a:t>
            </a:r>
            <a:endParaRPr lang="en-US" altLang="zh-CN" sz="3200" dirty="0"/>
          </a:p>
        </p:txBody>
      </p:sp>
    </p:spTree>
    <p:extLst>
      <p:ext uri="{BB962C8B-B14F-4D97-AF65-F5344CB8AC3E}">
        <p14:creationId xmlns:p14="http://schemas.microsoft.com/office/powerpoint/2010/main" val="36794406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10B84D-8276-457A-BE67-B4547146C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模式数据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8C9B0DA-89F9-421A-8D6F-5405EC69E1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1638300"/>
            <a:ext cx="7200900" cy="533400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/>
              <a:t>主要是指海洋环流模式。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15EC7E2B-AFD5-4E99-ADA1-C198F32F35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97" y="2270096"/>
            <a:ext cx="9084206" cy="4832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38547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D33A28-1EE8-449F-B2CD-1A586CB783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模式数据</a:t>
            </a:r>
            <a:r>
              <a:rPr lang="en-US" altLang="zh-CN" dirty="0"/>
              <a:t>---Forcing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E3A48F9-0E7A-4C10-AEA1-3F95B048A2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399" y="1729247"/>
            <a:ext cx="7767431" cy="4317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1297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86DE8F-F6F9-47AA-87ED-F8498A76C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Boundary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E676F29-1D3E-4E5E-B96E-F60016E9D7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2809" y="1902542"/>
            <a:ext cx="2835379" cy="356911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zh-CN" altLang="en-US" sz="2800" dirty="0"/>
              <a:t>温度、盐度、</a:t>
            </a:r>
            <a:r>
              <a:rPr lang="en-US" altLang="zh-CN" sz="2800" dirty="0"/>
              <a:t>3D(</a:t>
            </a:r>
            <a:r>
              <a:rPr lang="en-US" altLang="zh-CN" sz="2800" dirty="0" err="1"/>
              <a:t>u,v</a:t>
            </a:r>
            <a:r>
              <a:rPr lang="en-US" altLang="zh-CN" sz="2800" dirty="0"/>
              <a:t>), 2D(</a:t>
            </a:r>
            <a:r>
              <a:rPr lang="en-US" altLang="zh-CN" sz="2800" dirty="0" err="1"/>
              <a:t>ubar,vbar</a:t>
            </a:r>
            <a:r>
              <a:rPr lang="en-US" altLang="zh-CN" sz="2800" dirty="0"/>
              <a:t>), SSH, </a:t>
            </a:r>
            <a:r>
              <a:rPr lang="zh-CN" altLang="en-US" sz="2800" dirty="0">
                <a:solidFill>
                  <a:schemeClr val="bg1">
                    <a:lumMod val="50000"/>
                  </a:schemeClr>
                </a:solidFill>
              </a:rPr>
              <a:t>潮汐</a:t>
            </a:r>
            <a:endParaRPr lang="en-US" altLang="zh-CN" sz="2800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altLang="zh-CN" sz="2800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US" altLang="zh-CN" sz="2800" dirty="0">
                <a:solidFill>
                  <a:srgbClr val="FF0000"/>
                </a:solidFill>
              </a:rPr>
              <a:t>SODA</a:t>
            </a:r>
            <a:r>
              <a:rPr lang="zh-CN" altLang="en-US" sz="2800" dirty="0">
                <a:solidFill>
                  <a:srgbClr val="FF0000"/>
                </a:solidFill>
              </a:rPr>
              <a:t>，</a:t>
            </a:r>
            <a:r>
              <a:rPr lang="en-US" altLang="zh-CN" sz="2800" dirty="0">
                <a:solidFill>
                  <a:srgbClr val="FF0000"/>
                </a:solidFill>
              </a:rPr>
              <a:t>HYCOM</a:t>
            </a:r>
            <a:r>
              <a:rPr lang="zh-CN" altLang="en-US" sz="2800" dirty="0">
                <a:solidFill>
                  <a:schemeClr val="tx1"/>
                </a:solidFill>
              </a:rPr>
              <a:t>，</a:t>
            </a:r>
            <a:r>
              <a:rPr lang="en-US" altLang="zh-CN" sz="2800" dirty="0">
                <a:solidFill>
                  <a:schemeClr val="tx1"/>
                </a:solidFill>
              </a:rPr>
              <a:t>ECCO</a:t>
            </a:r>
            <a:r>
              <a:rPr lang="zh-CN" altLang="en-US" sz="2800" dirty="0">
                <a:solidFill>
                  <a:schemeClr val="tx1"/>
                </a:solidFill>
              </a:rPr>
              <a:t>，</a:t>
            </a:r>
            <a:r>
              <a:rPr lang="en-US" altLang="zh-CN" sz="2800" dirty="0">
                <a:solidFill>
                  <a:schemeClr val="tx1"/>
                </a:solidFill>
              </a:rPr>
              <a:t>CORA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0FECFC9-CD57-46D9-94DC-641ABCDE0C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57" b="7957"/>
          <a:stretch/>
        </p:blipFill>
        <p:spPr>
          <a:xfrm>
            <a:off x="3488241" y="66367"/>
            <a:ext cx="5655759" cy="6725265"/>
          </a:xfrm>
          <a:prstGeom prst="rect">
            <a:avLst/>
          </a:prstGeom>
        </p:spPr>
      </p:pic>
      <p:sp>
        <p:nvSpPr>
          <p:cNvPr id="6" name="矩形: 圆角 5">
            <a:extLst>
              <a:ext uri="{FF2B5EF4-FFF2-40B4-BE49-F238E27FC236}">
                <a16:creationId xmlns:a16="http://schemas.microsoft.com/office/drawing/2014/main" id="{18C27167-D02F-484F-9AD3-A8E2BE899FD2}"/>
              </a:ext>
            </a:extLst>
          </p:cNvPr>
          <p:cNvSpPr/>
          <p:nvPr/>
        </p:nvSpPr>
        <p:spPr>
          <a:xfrm>
            <a:off x="4370438" y="1017639"/>
            <a:ext cx="3900754" cy="50144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FCBBDE66-231B-491D-B5CD-D6DC3243F215}"/>
              </a:ext>
            </a:extLst>
          </p:cNvPr>
          <p:cNvSpPr/>
          <p:nvPr/>
        </p:nvSpPr>
        <p:spPr>
          <a:xfrm>
            <a:off x="4370438" y="2671917"/>
            <a:ext cx="3900753" cy="50144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82160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49368D-E76A-4734-8BC6-B777652AFB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再分析数据集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66089F3-1B00-4933-8D31-B4E36AB3BD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102" y="1781789"/>
            <a:ext cx="8490898" cy="4545269"/>
          </a:xfrm>
          <a:prstGeom prst="rect">
            <a:avLst/>
          </a:prstGeom>
        </p:spPr>
      </p:pic>
      <p:sp>
        <p:nvSpPr>
          <p:cNvPr id="5" name="矩形: 圆角 4">
            <a:extLst>
              <a:ext uri="{FF2B5EF4-FFF2-40B4-BE49-F238E27FC236}">
                <a16:creationId xmlns:a16="http://schemas.microsoft.com/office/drawing/2014/main" id="{E2D0C4FC-659E-4A80-9E01-94C91A5C4843}"/>
              </a:ext>
            </a:extLst>
          </p:cNvPr>
          <p:cNvSpPr/>
          <p:nvPr/>
        </p:nvSpPr>
        <p:spPr>
          <a:xfrm>
            <a:off x="2374490" y="2171700"/>
            <a:ext cx="4247536" cy="379771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09068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D66774-3657-4D3A-869E-2514996C3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海底地形</a:t>
            </a:r>
          </a:p>
        </p:txBody>
      </p:sp>
      <p:graphicFrame>
        <p:nvGraphicFramePr>
          <p:cNvPr id="4" name="内容占位符 3">
            <a:extLst>
              <a:ext uri="{FF2B5EF4-FFF2-40B4-BE49-F238E27FC236}">
                <a16:creationId xmlns:a16="http://schemas.microsoft.com/office/drawing/2014/main" id="{1DF91D35-876C-4D25-83A4-BCD2EC5F962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08322693"/>
              </p:ext>
            </p:extLst>
          </p:nvPr>
        </p:nvGraphicFramePr>
        <p:xfrm>
          <a:off x="1028700" y="1428750"/>
          <a:ext cx="7348384" cy="5168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37096">
                  <a:extLst>
                    <a:ext uri="{9D8B030D-6E8A-4147-A177-3AD203B41FA5}">
                      <a16:colId xmlns:a16="http://schemas.microsoft.com/office/drawing/2014/main" val="1850384213"/>
                    </a:ext>
                  </a:extLst>
                </a:gridCol>
                <a:gridCol w="1837096">
                  <a:extLst>
                    <a:ext uri="{9D8B030D-6E8A-4147-A177-3AD203B41FA5}">
                      <a16:colId xmlns:a16="http://schemas.microsoft.com/office/drawing/2014/main" val="885259056"/>
                    </a:ext>
                  </a:extLst>
                </a:gridCol>
                <a:gridCol w="1837096">
                  <a:extLst>
                    <a:ext uri="{9D8B030D-6E8A-4147-A177-3AD203B41FA5}">
                      <a16:colId xmlns:a16="http://schemas.microsoft.com/office/drawing/2014/main" val="746701012"/>
                    </a:ext>
                  </a:extLst>
                </a:gridCol>
                <a:gridCol w="1837096">
                  <a:extLst>
                    <a:ext uri="{9D8B030D-6E8A-4147-A177-3AD203B41FA5}">
                      <a16:colId xmlns:a16="http://schemas.microsoft.com/office/drawing/2014/main" val="4168962601"/>
                    </a:ext>
                  </a:extLst>
                </a:gridCol>
              </a:tblGrid>
              <a:tr h="390063">
                <a:tc>
                  <a:txBody>
                    <a:bodyPr/>
                    <a:lstStyle/>
                    <a:p>
                      <a:r>
                        <a:rPr lang="zh-CN" alt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数据名称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发布国家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分辨率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覆盖范围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8866437"/>
                  </a:ext>
                </a:extLst>
              </a:tr>
              <a:tr h="961800">
                <a:tc>
                  <a:txBody>
                    <a:bodyPr/>
                    <a:lstStyle/>
                    <a:p>
                      <a:r>
                        <a:rPr lang="en-US" altLang="zh-CN" sz="2000" b="0" i="0" u="none" strike="noStrike" kern="1200" baseline="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ASTER GDEM</a:t>
                      </a:r>
                      <a:endParaRPr lang="zh-CN" alt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日本</a:t>
                      </a:r>
                      <a:r>
                        <a:rPr lang="en-US" altLang="zh-C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&amp;</a:t>
                      </a:r>
                      <a:r>
                        <a:rPr lang="zh-CN" alt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美国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r>
                        <a:rPr lang="zh-CN" alt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弧度秒（</a:t>
                      </a:r>
                      <a:r>
                        <a:rPr lang="en-US" altLang="zh-C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~30m</a:t>
                      </a:r>
                      <a:r>
                        <a:rPr lang="zh-CN" alt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 b="0" i="0" u="none" strike="noStrike" kern="1200" baseline="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只有陆地区</a:t>
                      </a:r>
                    </a:p>
                    <a:p>
                      <a:r>
                        <a:rPr lang="zh-CN" altLang="en-US" sz="2000" b="0" i="0" u="none" strike="noStrike" kern="1200" baseline="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域高程数据，</a:t>
                      </a:r>
                      <a:endParaRPr lang="zh-CN" alt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6893672"/>
                  </a:ext>
                </a:extLst>
              </a:tr>
              <a:tr h="528990">
                <a:tc>
                  <a:txBody>
                    <a:bodyPr/>
                    <a:lstStyle/>
                    <a:p>
                      <a:r>
                        <a:rPr lang="en-US" altLang="zh-CN" sz="2000" b="0" i="0" u="none" strike="noStrike" kern="1200" baseline="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SRTM DEM</a:t>
                      </a:r>
                      <a:endParaRPr lang="zh-CN" alt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美国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b="0" i="0" u="none" strike="noStrike" kern="1200" baseline="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3 </a:t>
                      </a:r>
                      <a:r>
                        <a:rPr lang="zh-CN" altLang="en-US" sz="2000" b="0" i="0" u="none" strike="noStrike" kern="1200" baseline="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弧度秒（约</a:t>
                      </a:r>
                      <a:r>
                        <a:rPr lang="en-US" altLang="zh-CN" sz="2000" b="0" i="0" u="none" strike="noStrike" kern="1200" baseline="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90 m</a:t>
                      </a:r>
                      <a:r>
                        <a:rPr lang="zh-CN" altLang="en-US" sz="2000" b="0" i="0" u="none" strike="noStrike" kern="1200" baseline="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）</a:t>
                      </a:r>
                      <a:endParaRPr lang="zh-CN" alt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 b="0" i="0" u="none" strike="noStrike" kern="1200" baseline="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只有陆地区域高程数据</a:t>
                      </a:r>
                      <a:endParaRPr lang="zh-CN" alt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93659"/>
                  </a:ext>
                </a:extLst>
              </a:tr>
              <a:tr h="528990">
                <a:tc>
                  <a:txBody>
                    <a:bodyPr/>
                    <a:lstStyle/>
                    <a:p>
                      <a:r>
                        <a:rPr lang="en-US" altLang="zh-CN" sz="2000" b="0" i="0" u="none" strike="noStrike" kern="1200" baseline="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GTOPO30 DEM</a:t>
                      </a:r>
                      <a:endParaRPr lang="zh-CN" alt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美国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 b="0" i="0" u="none" strike="noStrike" kern="1200" baseline="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是水平分辨率为</a:t>
                      </a:r>
                      <a:r>
                        <a:rPr lang="en-US" altLang="zh-CN" sz="2000" b="0" i="0" u="none" strike="noStrike" kern="1200" baseline="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30 s</a:t>
                      </a:r>
                      <a:r>
                        <a:rPr lang="zh-CN" altLang="en-US" sz="2000" b="0" i="0" u="none" strike="noStrike" kern="1200" baseline="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（约</a:t>
                      </a:r>
                      <a:r>
                        <a:rPr lang="en-US" altLang="zh-CN" sz="2000" b="0" i="0" u="none" strike="noStrike" kern="1200" baseline="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1000 m</a:t>
                      </a:r>
                      <a:r>
                        <a:rPr lang="zh-CN" altLang="en-US" sz="2000" b="0" i="0" u="none" strike="noStrike" kern="1200" baseline="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）</a:t>
                      </a:r>
                      <a:endParaRPr lang="zh-CN" alt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 b="0" i="0" u="none" strike="noStrike" kern="1200" baseline="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地形高程数据</a:t>
                      </a:r>
                      <a:endParaRPr lang="zh-CN" alt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2587825"/>
                  </a:ext>
                </a:extLst>
              </a:tr>
              <a:tr h="528990">
                <a:tc>
                  <a:txBody>
                    <a:bodyPr/>
                    <a:lstStyle/>
                    <a:p>
                      <a:r>
                        <a:rPr lang="en-US" altLang="zh-CN" sz="2000" b="0" i="0" u="none" strike="noStrike" kern="1200" baseline="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ACE2</a:t>
                      </a:r>
                      <a:endParaRPr lang="zh-CN" alt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英国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b="0" i="0" u="none" strike="noStrike" kern="1200" baseline="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5 min</a:t>
                      </a:r>
                      <a:r>
                        <a:rPr lang="zh-CN" altLang="en-US" sz="2000" b="0" i="0" u="none" strike="noStrike" kern="1200" baseline="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altLang="zh-CN" sz="2000" b="0" i="0" u="none" strike="noStrike" kern="1200" baseline="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30 s</a:t>
                      </a:r>
                      <a:r>
                        <a:rPr lang="zh-CN" altLang="en-US" sz="2000" b="0" i="0" u="none" strike="noStrike" kern="1200" baseline="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altLang="zh-CN" sz="2000" b="0" i="0" u="none" strike="noStrike" kern="1200" baseline="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9 s </a:t>
                      </a:r>
                      <a:r>
                        <a:rPr lang="zh-CN" altLang="en-US" sz="2000" b="0" i="0" u="none" strike="noStrike" kern="1200" baseline="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和</a:t>
                      </a:r>
                      <a:r>
                        <a:rPr lang="en-US" altLang="zh-CN" sz="2000" b="0" i="0" u="none" strike="noStrike" kern="1200" baseline="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3</a:t>
                      </a:r>
                      <a:endParaRPr lang="zh-CN" alt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000" b="0" i="0" u="none" strike="noStrike" kern="1200" baseline="0" dirty="0">
                          <a:solidFill>
                            <a:schemeClr val="dk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地形高程数据</a:t>
                      </a:r>
                      <a:endParaRPr lang="zh-CN" alt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endParaRPr lang="zh-CN" alt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2880059"/>
                  </a:ext>
                </a:extLst>
              </a:tr>
              <a:tr h="528990">
                <a:tc>
                  <a:txBody>
                    <a:bodyPr/>
                    <a:lstStyle/>
                    <a:p>
                      <a:r>
                        <a:rPr lang="en-US" altLang="zh-CN" sz="2000" b="0" i="0" u="none" strike="noStrike" kern="1200" baseline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ETOPO</a:t>
                      </a:r>
                      <a:endParaRPr lang="zh-CN" altLang="en-US" sz="200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美国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b="0" i="0" u="none" strike="noStrike" kern="1200" baseline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1 </a:t>
                      </a:r>
                      <a:r>
                        <a:rPr lang="zh-CN" altLang="en-US" sz="2000" b="0" i="0" u="none" strike="noStrike" kern="1200" baseline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分、</a:t>
                      </a:r>
                      <a:r>
                        <a:rPr lang="en-US" altLang="zh-CN" sz="2000" b="0" i="0" u="none" strike="noStrike" kern="1200" baseline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2 </a:t>
                      </a:r>
                      <a:r>
                        <a:rPr lang="zh-CN" altLang="en-US" sz="2000" b="0" i="0" u="none" strike="noStrike" kern="1200" baseline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分、</a:t>
                      </a:r>
                      <a:r>
                        <a:rPr lang="en-US" altLang="zh-CN" sz="2000" b="0" i="0" u="none" strike="noStrike" kern="1200" baseline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5 </a:t>
                      </a:r>
                      <a:r>
                        <a:rPr lang="zh-CN" altLang="en-US" sz="2000" b="0" i="0" u="none" strike="noStrike" kern="1200" baseline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分和</a:t>
                      </a:r>
                      <a:r>
                        <a:rPr lang="en-US" altLang="zh-CN" sz="2000" b="0" i="0" u="none" strike="noStrike" kern="1200" baseline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10 </a:t>
                      </a:r>
                      <a:r>
                        <a:rPr lang="zh-CN" altLang="en-US" sz="2000" b="0" i="0" u="none" strike="noStrike" kern="1200" baseline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分</a:t>
                      </a:r>
                      <a:endParaRPr lang="zh-CN" altLang="en-US" sz="200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 b="0" i="0" u="none" strike="noStrike" kern="1200" baseline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全球所有的陆地和海洋</a:t>
                      </a:r>
                      <a:endParaRPr lang="zh-CN" altLang="en-US" sz="200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8636416"/>
                  </a:ext>
                </a:extLst>
              </a:tr>
              <a:tr h="528990">
                <a:tc>
                  <a:txBody>
                    <a:bodyPr/>
                    <a:lstStyle/>
                    <a:p>
                      <a:r>
                        <a:rPr lang="en-US" altLang="zh-CN" sz="2000" b="0" i="0" u="none" strike="noStrike" kern="1200" baseline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GEBCO</a:t>
                      </a:r>
                      <a:endParaRPr lang="zh-CN" altLang="en-US" sz="200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 b="0" i="0" u="none" strike="noStrike" kern="1200" baseline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国际组织</a:t>
                      </a:r>
                      <a:endParaRPr lang="zh-CN" altLang="en-US" sz="200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20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0.5</a:t>
                      </a:r>
                      <a:r>
                        <a:rPr lang="zh-CN" altLang="en-US" sz="20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分， </a:t>
                      </a:r>
                      <a:r>
                        <a:rPr lang="en-US" altLang="zh-CN" sz="20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r>
                        <a:rPr lang="zh-CN" altLang="en-US" sz="200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分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 b="0" i="0" u="none" strike="noStrike" kern="1200" baseline="0" dirty="0">
                          <a:solidFill>
                            <a:srgbClr val="FF0000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地形高程和水深</a:t>
                      </a:r>
                      <a:endParaRPr lang="zh-CN" altLang="en-US" sz="2000" dirty="0">
                        <a:solidFill>
                          <a:srgbClr val="FF0000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2130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379379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F4B8B2-E297-4842-8FAE-D73FEC42D7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海底地形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53106BDD-CFF1-4169-AD03-0E589E6248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8928" y="1947401"/>
            <a:ext cx="8495071" cy="2123153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E4B04AAB-86C6-4006-A98E-6AB80299BE05}"/>
              </a:ext>
            </a:extLst>
          </p:cNvPr>
          <p:cNvSpPr txBox="1"/>
          <p:nvPr/>
        </p:nvSpPr>
        <p:spPr>
          <a:xfrm>
            <a:off x="648928" y="4269968"/>
            <a:ext cx="833284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GEBCO (</a:t>
            </a:r>
            <a:r>
              <a:rPr lang="zh-CN" altLang="en-US" sz="2800" dirty="0"/>
              <a:t>需用户注册</a:t>
            </a:r>
            <a:r>
              <a:rPr lang="en-US" altLang="zh-CN" sz="2800" dirty="0"/>
              <a:t>)</a:t>
            </a:r>
            <a:r>
              <a:rPr lang="zh-CN" altLang="en-US" sz="2800" dirty="0"/>
              <a:t>目前最新版本思</a:t>
            </a:r>
            <a:r>
              <a:rPr lang="en-US" altLang="zh-CN" sz="2800" dirty="0"/>
              <a:t>GEBCO_2014</a:t>
            </a:r>
            <a:r>
              <a:rPr lang="zh-CN" altLang="en-US" sz="2800" dirty="0"/>
              <a:t>，已下载版本是</a:t>
            </a:r>
            <a:r>
              <a:rPr lang="en-US" altLang="zh-CN" sz="2800" dirty="0"/>
              <a:t>GEBCO_2008</a:t>
            </a:r>
            <a:endParaRPr lang="zh-CN" altLang="en-US" sz="280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C944460-AD5C-4E40-8361-2FC4619AF321}"/>
              </a:ext>
            </a:extLst>
          </p:cNvPr>
          <p:cNvSpPr/>
          <p:nvPr/>
        </p:nvSpPr>
        <p:spPr>
          <a:xfrm>
            <a:off x="648928" y="5288340"/>
            <a:ext cx="738894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/>
              <a:t>WOA13</a:t>
            </a:r>
            <a:r>
              <a:rPr lang="zh-CN" altLang="en-US" sz="2800" dirty="0"/>
              <a:t>：https://www.nodc.noaa.gov/OC5/woa13/woa13data.html</a:t>
            </a:r>
          </a:p>
        </p:txBody>
      </p:sp>
    </p:spTree>
    <p:extLst>
      <p:ext uri="{BB962C8B-B14F-4D97-AF65-F5344CB8AC3E}">
        <p14:creationId xmlns:p14="http://schemas.microsoft.com/office/powerpoint/2010/main" val="41381737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E70F62-6278-44A5-8000-5ACFB590D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观测数据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BBC9CBC-C6D8-4912-91CC-351225120D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9566" y="1502023"/>
            <a:ext cx="4572000" cy="1087500"/>
          </a:xfrm>
        </p:spPr>
        <p:txBody>
          <a:bodyPr/>
          <a:lstStyle/>
          <a:p>
            <a:r>
              <a:rPr lang="zh-CN" altLang="en-US" dirty="0"/>
              <a:t>船测，浮标（</a:t>
            </a:r>
            <a:r>
              <a:rPr lang="en-US" altLang="zh-CN" dirty="0"/>
              <a:t>Drifter</a:t>
            </a:r>
            <a:r>
              <a:rPr lang="zh-CN" altLang="en-US" dirty="0"/>
              <a:t>，</a:t>
            </a:r>
            <a:r>
              <a:rPr lang="en-US" altLang="zh-CN" dirty="0"/>
              <a:t>Argo</a:t>
            </a:r>
            <a:r>
              <a:rPr lang="zh-CN" altLang="en-US" dirty="0"/>
              <a:t>，锚定浮标），潜标，卫星，站点</a:t>
            </a:r>
          </a:p>
        </p:txBody>
      </p:sp>
      <p:pic>
        <p:nvPicPr>
          <p:cNvPr id="1026" name="Picture 2" descr="https://timgsa.baidu.com/timg?image&amp;quality=80&amp;size=b9999_10000&amp;sec=1552644309523&amp;di=066e25c692b5e43af58235a3b222cdf9&amp;imgtype=0&amp;src=http%3A%2F%2Fwww.scsio.ac.cn%2Fxwzx%2Fsnyw%2F201404%2FW020140429443634010256.jpg">
            <a:extLst>
              <a:ext uri="{FF2B5EF4-FFF2-40B4-BE49-F238E27FC236}">
                <a16:creationId xmlns:a16="http://schemas.microsoft.com/office/drawing/2014/main" id="{81C544FA-BFC2-45B7-A929-9864A81BCE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171" y="3004216"/>
            <a:ext cx="2809704" cy="1485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67BF32C-7B75-4210-9A8D-D392697D9B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1875" y="2616080"/>
            <a:ext cx="2143433" cy="3925162"/>
          </a:xfrm>
          <a:prstGeom prst="rect">
            <a:avLst/>
          </a:prstGeom>
        </p:spPr>
      </p:pic>
      <p:pic>
        <p:nvPicPr>
          <p:cNvPr id="1028" name="Picture 4" descr="https://timgsa.baidu.com/timg?image&amp;quality=80&amp;size=b9999_10000&amp;sec=1552644654684&amp;di=38e8d390e919c68d5bf31045cc1abb63&amp;imgtype=0&amp;src=http%3A%2F%2Fmmbiz.qpic.cn%2Fmmbiz_jpg%2FtOPHxVU42icedc6OiaGmbyyYW0x2OSyRdiaHUWwDkWMmjhQgYhBasgPaYESwggwXhXrMJHnH1U539btVwF8Bchumg%2F640%3Fwx_fmt%3Djpeg">
            <a:extLst>
              <a:ext uri="{FF2B5EF4-FFF2-40B4-BE49-F238E27FC236}">
                <a16:creationId xmlns:a16="http://schemas.microsoft.com/office/drawing/2014/main" id="{D2BF0666-9E59-421F-B1F2-24716A9A67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8650" y="603417"/>
            <a:ext cx="2298298" cy="3665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91A9D5FB-CE96-4D8B-94D5-0FB8AF92B6A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106" y="4654240"/>
            <a:ext cx="2555835" cy="1916876"/>
          </a:xfrm>
          <a:prstGeom prst="rect">
            <a:avLst/>
          </a:prstGeom>
        </p:spPr>
      </p:pic>
      <p:pic>
        <p:nvPicPr>
          <p:cNvPr id="1030" name="Picture 6" descr="https://timgsa.baidu.com/timg?image&amp;quality=80&amp;size=b9999_10000&amp;sec=1552644795532&amp;di=781b5b7f23163a4f4164b044a56b511b&amp;imgtype=0&amp;src=http%3A%2F%2Fi2.cqnews.net%2Fcbg%2Fattachement%2Fjpg%2Fsite1%2F20140826%2F001aa021d53815660af318.jpg">
            <a:extLst>
              <a:ext uri="{FF2B5EF4-FFF2-40B4-BE49-F238E27FC236}">
                <a16:creationId xmlns:a16="http://schemas.microsoft.com/office/drawing/2014/main" id="{92A0764E-6499-45AB-ABDC-0F4D720582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6303" y="4422053"/>
            <a:ext cx="4572000" cy="238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8785672"/>
      </p:ext>
    </p:extLst>
  </p:cSld>
  <p:clrMapOvr>
    <a:masterClrMapping/>
  </p:clrMapOvr>
</p:sld>
</file>

<file path=ppt/theme/theme1.xml><?xml version="1.0" encoding="utf-8"?>
<a:theme xmlns:a="http://schemas.openxmlformats.org/drawingml/2006/main" name="剪切">
  <a:themeElements>
    <a:clrScheme name="剪切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剪切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剪切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TM10001105[[fn=裁剪]]</Template>
  <TotalTime>496</TotalTime>
  <Words>368</Words>
  <Application>Microsoft Office PowerPoint</Application>
  <PresentationFormat>全屏显示(4:3)</PresentationFormat>
  <Paragraphs>67</Paragraphs>
  <Slides>14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9" baseType="lpstr">
      <vt:lpstr>Adobe Song Std</vt:lpstr>
      <vt:lpstr>等线</vt:lpstr>
      <vt:lpstr>Franklin Gothic Book</vt:lpstr>
      <vt:lpstr>Times New Roman</vt:lpstr>
      <vt:lpstr>剪切</vt:lpstr>
      <vt:lpstr>常用海洋数据</vt:lpstr>
      <vt:lpstr>数据分类</vt:lpstr>
      <vt:lpstr>模式数据</vt:lpstr>
      <vt:lpstr>模式数据---Forcing</vt:lpstr>
      <vt:lpstr>Boundary</vt:lpstr>
      <vt:lpstr>再分析数据集</vt:lpstr>
      <vt:lpstr>海底地形</vt:lpstr>
      <vt:lpstr>海底地形</vt:lpstr>
      <vt:lpstr>观测数据</vt:lpstr>
      <vt:lpstr>PowerPoint 演示文稿</vt:lpstr>
      <vt:lpstr>卫星数据</vt:lpstr>
      <vt:lpstr>卫星观测</vt:lpstr>
      <vt:lpstr>Additional data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常用海洋数据</dc:title>
  <dc:creator>xuelang</dc:creator>
  <cp:lastModifiedBy>xuelang</cp:lastModifiedBy>
  <cp:revision>24</cp:revision>
  <dcterms:created xsi:type="dcterms:W3CDTF">2019-03-15T02:07:43Z</dcterms:created>
  <dcterms:modified xsi:type="dcterms:W3CDTF">2019-03-16T02:41:31Z</dcterms:modified>
</cp:coreProperties>
</file>

<file path=docProps/thumbnail.jpeg>
</file>